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13" r:id="rId2"/>
    <p:sldId id="257" r:id="rId3"/>
    <p:sldId id="285" r:id="rId4"/>
    <p:sldId id="314" r:id="rId5"/>
    <p:sldId id="286" r:id="rId6"/>
    <p:sldId id="287" r:id="rId7"/>
    <p:sldId id="288" r:id="rId8"/>
    <p:sldId id="289" r:id="rId9"/>
    <p:sldId id="312" r:id="rId10"/>
    <p:sldId id="290" r:id="rId11"/>
    <p:sldId id="291" r:id="rId12"/>
    <p:sldId id="264" r:id="rId13"/>
    <p:sldId id="269" r:id="rId14"/>
  </p:sldIdLst>
  <p:sldSz cx="16778288" cy="9475788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5"/>
    <p:restoredTop sz="94660"/>
  </p:normalViewPr>
  <p:slideViewPr>
    <p:cSldViewPr showGuides="1">
      <p:cViewPr varScale="1">
        <p:scale>
          <a:sx n="49" d="100"/>
          <a:sy n="49" d="100"/>
        </p:scale>
        <p:origin x="-894" y="-114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475912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80060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1B4CB-9916-444E-BACD-95D274F1237A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0276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2560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文本占位符 2560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917170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307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文本占位符 307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6966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6776700" cy="94742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3000">
    <p:random/>
  </p:transition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2071953" y="0"/>
            <a:ext cx="12634383" cy="1456464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2763">
              <a:latin typeface=".VnTime" panose="020B7200000000000000" pitchFamily="34" charset="0"/>
            </a:endParaRPr>
          </a:p>
        </p:txBody>
      </p:sp>
      <p:pic>
        <p:nvPicPr>
          <p:cNvPr id="921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2697092" y="-550560"/>
            <a:ext cx="1316082" cy="248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745374" y="-530819"/>
            <a:ext cx="1316082" cy="24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WordArt 8"/>
          <p:cNvSpPr>
            <a:spLocks noChangeArrowheads="1" noChangeShapeType="1" noTextEdit="1"/>
          </p:cNvSpPr>
          <p:nvPr/>
        </p:nvSpPr>
        <p:spPr bwMode="auto">
          <a:xfrm>
            <a:off x="5756981" y="1489367"/>
            <a:ext cx="4948467" cy="6492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869" b="1" kern="10" dirty="0" err="1">
                <a:ln w="15875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1">
                    <a:alpha val="9294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Palatino Linotype" panose="02040502050505030304" pitchFamily="18" charset="0"/>
              </a:rPr>
              <a:t>Luyện</a:t>
            </a:r>
            <a:r>
              <a:rPr lang="en-US" sz="3869" b="1" kern="10" dirty="0">
                <a:ln w="15875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1">
                    <a:alpha val="9294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3869" b="1" kern="10" dirty="0" err="1">
                <a:ln w="15875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1">
                    <a:alpha val="9294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Palatino Linotype" panose="02040502050505030304" pitchFamily="18" charset="0"/>
              </a:rPr>
              <a:t>từ</a:t>
            </a:r>
            <a:r>
              <a:rPr lang="en-US" sz="3869" b="1" kern="10" dirty="0">
                <a:ln w="15875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1">
                    <a:alpha val="9294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3869" b="1" kern="10" dirty="0" err="1">
                <a:ln w="15875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1">
                    <a:alpha val="9294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Palatino Linotype" panose="02040502050505030304" pitchFamily="18" charset="0"/>
              </a:rPr>
              <a:t>và</a:t>
            </a:r>
            <a:r>
              <a:rPr lang="en-US" sz="3869" b="1" kern="10" dirty="0">
                <a:ln w="15875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1">
                    <a:alpha val="9294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3869" b="1" kern="10" dirty="0" err="1">
                <a:ln w="15875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1">
                    <a:alpha val="9294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Palatino Linotype" panose="02040502050505030304" pitchFamily="18" charset="0"/>
              </a:rPr>
              <a:t>câu</a:t>
            </a:r>
            <a:endParaRPr lang="en-US" sz="3869" b="1" kern="10" dirty="0">
              <a:ln w="15875">
                <a:solidFill>
                  <a:srgbClr val="EAEAEA"/>
                </a:solidFill>
                <a:round/>
                <a:headEnd/>
                <a:tailEnd/>
              </a:ln>
              <a:solidFill>
                <a:schemeClr val="tx1">
                  <a:alpha val="92940"/>
                </a:schemeClr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9222" name="Rectangle 102"/>
          <p:cNvSpPr>
            <a:spLocks noChangeArrowheads="1"/>
          </p:cNvSpPr>
          <p:nvPr/>
        </p:nvSpPr>
        <p:spPr bwMode="auto">
          <a:xfrm>
            <a:off x="7862711" y="5896046"/>
            <a:ext cx="2526877" cy="63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vi-VN" altLang="en-US" sz="3316" b="1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9223" name="Text Box 27"/>
          <p:cNvSpPr txBox="1">
            <a:spLocks noChangeArrowheads="1"/>
          </p:cNvSpPr>
          <p:nvPr/>
        </p:nvSpPr>
        <p:spPr bwMode="auto">
          <a:xfrm>
            <a:off x="6599273" y="8422922"/>
            <a:ext cx="4000888" cy="68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3869">
              <a:latin typeface=".VnTime" panose="020B7200000000000000" pitchFamily="34" charset="0"/>
            </a:endParaRP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2700512" y="598819"/>
            <a:ext cx="10742385" cy="8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974" b="1" i="1" dirty="0" err="1">
                <a:solidFill>
                  <a:srgbClr val="003300"/>
                </a:solidFill>
              </a:rPr>
              <a:t>Thứ</a:t>
            </a:r>
            <a:r>
              <a:rPr lang="en-US" altLang="en-US" sz="4974" b="1" i="1" dirty="0">
                <a:solidFill>
                  <a:srgbClr val="003300"/>
                </a:solidFill>
              </a:rPr>
              <a:t> </a:t>
            </a:r>
            <a:r>
              <a:rPr lang="en-US" altLang="en-US" sz="4974" b="1" i="1" dirty="0" err="1" smtClean="0">
                <a:solidFill>
                  <a:srgbClr val="003300"/>
                </a:solidFill>
              </a:rPr>
              <a:t>Năm</a:t>
            </a:r>
            <a:r>
              <a:rPr lang="en-US" altLang="en-US" sz="4974" b="1" i="1" dirty="0" smtClean="0">
                <a:solidFill>
                  <a:srgbClr val="003300"/>
                </a:solidFill>
              </a:rPr>
              <a:t>, </a:t>
            </a:r>
            <a:r>
              <a:rPr lang="en-US" altLang="en-US" sz="4974" b="1" i="1" dirty="0" err="1">
                <a:solidFill>
                  <a:srgbClr val="003300"/>
                </a:solidFill>
              </a:rPr>
              <a:t>ngày</a:t>
            </a:r>
            <a:r>
              <a:rPr lang="en-US" altLang="en-US" sz="4974" b="1" i="1" dirty="0">
                <a:solidFill>
                  <a:srgbClr val="003300"/>
                </a:solidFill>
              </a:rPr>
              <a:t> </a:t>
            </a:r>
            <a:r>
              <a:rPr lang="en-US" altLang="en-US" sz="4974" b="1" i="1" dirty="0" smtClean="0">
                <a:solidFill>
                  <a:srgbClr val="003300"/>
                </a:solidFill>
              </a:rPr>
              <a:t>14 </a:t>
            </a:r>
            <a:r>
              <a:rPr lang="en-US" altLang="en-US" sz="4974" b="1" i="1" dirty="0" err="1">
                <a:solidFill>
                  <a:srgbClr val="003300"/>
                </a:solidFill>
              </a:rPr>
              <a:t>tháng</a:t>
            </a:r>
            <a:r>
              <a:rPr lang="en-US" altLang="en-US" sz="4974" b="1" i="1" dirty="0">
                <a:solidFill>
                  <a:srgbClr val="003300"/>
                </a:solidFill>
              </a:rPr>
              <a:t> 10 </a:t>
            </a:r>
            <a:r>
              <a:rPr lang="en-US" altLang="en-US" sz="4974" b="1" i="1" dirty="0" err="1">
                <a:solidFill>
                  <a:srgbClr val="003300"/>
                </a:solidFill>
              </a:rPr>
              <a:t>năm</a:t>
            </a:r>
            <a:r>
              <a:rPr lang="en-US" altLang="en-US" sz="4974" b="1" i="1" dirty="0">
                <a:solidFill>
                  <a:srgbClr val="003300"/>
                </a:solidFill>
              </a:rPr>
              <a:t> 2021</a:t>
            </a:r>
          </a:p>
        </p:txBody>
      </p:sp>
      <p:pic>
        <p:nvPicPr>
          <p:cNvPr id="9225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48329" y="7304253"/>
            <a:ext cx="1895158" cy="24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2495318" y="7264771"/>
            <a:ext cx="1895158" cy="252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14" name="Text Box 42"/>
          <p:cNvSpPr txBox="1">
            <a:spLocks noChangeArrowheads="1"/>
          </p:cNvSpPr>
          <p:nvPr/>
        </p:nvSpPr>
        <p:spPr bwMode="auto">
          <a:xfrm>
            <a:off x="4068665" y="2020187"/>
            <a:ext cx="10283944" cy="111293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6632" b="1" dirty="0" err="1" smtClean="0">
                <a:solidFill>
                  <a:srgbClr val="FF0000"/>
                </a:solidFill>
              </a:rPr>
              <a:t>Luyện</a:t>
            </a:r>
            <a:r>
              <a:rPr lang="en-US" altLang="en-US" sz="6632" b="1" dirty="0" smtClean="0">
                <a:solidFill>
                  <a:srgbClr val="FF0000"/>
                </a:solidFill>
              </a:rPr>
              <a:t> </a:t>
            </a:r>
            <a:r>
              <a:rPr lang="en-US" altLang="en-US" sz="6632" b="1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sz="6632" b="1" dirty="0" smtClean="0">
                <a:solidFill>
                  <a:srgbClr val="FF0000"/>
                </a:solidFill>
              </a:rPr>
              <a:t> </a:t>
            </a:r>
            <a:r>
              <a:rPr lang="en-US" altLang="en-US" sz="6632" b="1" dirty="0" err="1" smtClean="0">
                <a:solidFill>
                  <a:srgbClr val="FF0000"/>
                </a:solidFill>
              </a:rPr>
              <a:t>từ</a:t>
            </a:r>
            <a:r>
              <a:rPr lang="en-US" altLang="en-US" sz="6632" b="1" dirty="0" smtClean="0">
                <a:solidFill>
                  <a:srgbClr val="FF0000"/>
                </a:solidFill>
              </a:rPr>
              <a:t> </a:t>
            </a:r>
            <a:r>
              <a:rPr lang="en-US" altLang="en-US" sz="6632" b="1" dirty="0" err="1">
                <a:solidFill>
                  <a:srgbClr val="FF0000"/>
                </a:solidFill>
              </a:rPr>
              <a:t>trái</a:t>
            </a:r>
            <a:r>
              <a:rPr lang="en-US" altLang="en-US" sz="6632" b="1" dirty="0">
                <a:solidFill>
                  <a:srgbClr val="FF0000"/>
                </a:solidFill>
              </a:rPr>
              <a:t> </a:t>
            </a:r>
            <a:r>
              <a:rPr lang="en-US" altLang="en-US" sz="6632" b="1" dirty="0" err="1">
                <a:solidFill>
                  <a:srgbClr val="FF0000"/>
                </a:solidFill>
              </a:rPr>
              <a:t>nghĩa</a:t>
            </a:r>
            <a:endParaRPr lang="en-US" altLang="en-US" sz="6632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11293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4036" descr="1-31">
            <a:extLst>
              <a:ext uri="{FF2B5EF4-FFF2-40B4-BE49-F238E27FC236}">
                <a16:creationId xmlns:a16="http://schemas.microsoft.com/office/drawing/2014/main" xmlns="" id="{D38F1214-499B-4514-8CF0-74B013DDA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1896" y="346075"/>
            <a:ext cx="18434048" cy="8570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304" y="2842737"/>
            <a:ext cx="15553728" cy="5621863"/>
          </a:xfrm>
        </p:spPr>
        <p:txBody>
          <a:bodyPr/>
          <a:lstStyle/>
          <a:p>
            <a:pPr>
              <a:buNone/>
            </a:pPr>
            <a:r>
              <a:rPr lang="en-US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" name="图片 41994" descr="1-37">
            <a:extLst>
              <a:ext uri="{FF2B5EF4-FFF2-40B4-BE49-F238E27FC236}">
                <a16:creationId xmlns:a16="http://schemas.microsoft.com/office/drawing/2014/main" xmlns="" id="{7D282825-76A6-4F02-B23B-C02C1E947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6935" y="3585766"/>
            <a:ext cx="5608637" cy="6278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6086" descr="1-44">
            <a:extLst>
              <a:ext uri="{FF2B5EF4-FFF2-40B4-BE49-F238E27FC236}">
                <a16:creationId xmlns:a16="http://schemas.microsoft.com/office/drawing/2014/main" xmlns="" id="{47188A7A-B5E7-4FA7-9A66-5E7783F0B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37" y="-136525"/>
            <a:ext cx="16798925" cy="9612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2440" y="345406"/>
            <a:ext cx="13678360" cy="772759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vi-VN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Ví dụ: </a:t>
            </a:r>
          </a:p>
          <a:p>
            <a:pPr algn="just">
              <a:buFontTx/>
              <a:buChar char="-"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Trong lớp, bạn Hùng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, còn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Trang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thì </a:t>
            </a:r>
            <a:r>
              <a:rPr lang="vi-VN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xíu.</a:t>
            </a:r>
          </a:p>
          <a:p>
            <a:pPr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Bạn Lan cứ 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vi-VN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vi-VN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không yên.</a:t>
            </a:r>
          </a:p>
          <a:p>
            <a:pPr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Chị ấy lúc 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lúc </a:t>
            </a:r>
            <a:r>
              <a:rPr lang="vi-VN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vi-VN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图片 10243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9888"/>
            <a:ext cx="16778288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10244" descr="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475" y="-4762"/>
            <a:ext cx="10183813" cy="948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10245" descr="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24" y="633412"/>
            <a:ext cx="6912768" cy="6408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8" name="文本框 10247"/>
          <p:cNvSpPr txBox="1"/>
          <p:nvPr/>
        </p:nvSpPr>
        <p:spPr>
          <a:xfrm>
            <a:off x="716273" y="4999173"/>
            <a:ext cx="5696669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 defTabSz="1500505"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9" name="文本框 10248"/>
          <p:cNvSpPr txBox="1"/>
          <p:nvPr/>
        </p:nvSpPr>
        <p:spPr>
          <a:xfrm>
            <a:off x="9109075" y="2433638"/>
            <a:ext cx="4824040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zh-CN" altLang="en-US" sz="8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B017316-80DD-4287-93E6-91B1861092F7}"/>
              </a:ext>
            </a:extLst>
          </p:cNvPr>
          <p:cNvSpPr txBox="1"/>
          <p:nvPr/>
        </p:nvSpPr>
        <p:spPr>
          <a:xfrm>
            <a:off x="677851" y="2314286"/>
            <a:ext cx="591662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build="allAtOnce"/>
      <p:bldP spid="10249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2" name="图片 15401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3" y="965200"/>
            <a:ext cx="13465175" cy="843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3" name="图片 15402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9938"/>
            <a:ext cx="16778288" cy="489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6" name="图片 1540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638" y="4089400"/>
            <a:ext cx="12749212" cy="4897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053C7D7-BDA1-4DFE-ABEF-4DA65F5D999A}"/>
              </a:ext>
            </a:extLst>
          </p:cNvPr>
          <p:cNvSpPr txBox="1"/>
          <p:nvPr/>
        </p:nvSpPr>
        <p:spPr>
          <a:xfrm>
            <a:off x="4452868" y="1973680"/>
            <a:ext cx="72232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</a:t>
            </a:r>
            <a:endParaRPr lang="vi-VN" sz="6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3077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775" y="1138238"/>
            <a:ext cx="1465263" cy="211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3079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7325" y="1390650"/>
            <a:ext cx="9505950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图片 3080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325" y="3119438"/>
            <a:ext cx="9505950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图片 3081" descr="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5888" y="4846638"/>
            <a:ext cx="9505950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3076" descr="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1525" y="4321175"/>
            <a:ext cx="8386763" cy="5154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3" name="文本框 3082"/>
          <p:cNvSpPr txBox="1"/>
          <p:nvPr/>
        </p:nvSpPr>
        <p:spPr>
          <a:xfrm>
            <a:off x="4320791" y="1810405"/>
            <a:ext cx="885584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trái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theo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yêu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cầu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87" name="文本框 3086"/>
          <p:cNvSpPr txBox="1"/>
          <p:nvPr/>
        </p:nvSpPr>
        <p:spPr>
          <a:xfrm>
            <a:off x="7380288" y="6970713"/>
            <a:ext cx="27368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在此输入文字</a:t>
            </a:r>
          </a:p>
        </p:txBody>
      </p:sp>
      <p:sp>
        <p:nvSpPr>
          <p:cNvPr id="14" name="文本框 3082">
            <a:extLst>
              <a:ext uri="{FF2B5EF4-FFF2-40B4-BE49-F238E27FC236}">
                <a16:creationId xmlns:a16="http://schemas.microsoft.com/office/drawing/2014/main" xmlns="" id="{F3E765F2-979E-4D37-92C0-C4A93F35FF6B}"/>
              </a:ext>
            </a:extLst>
          </p:cNvPr>
          <p:cNvSpPr txBox="1"/>
          <p:nvPr/>
        </p:nvSpPr>
        <p:spPr>
          <a:xfrm>
            <a:off x="4404161" y="3600311"/>
            <a:ext cx="686530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trái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miêu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tả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3082">
            <a:extLst>
              <a:ext uri="{FF2B5EF4-FFF2-40B4-BE49-F238E27FC236}">
                <a16:creationId xmlns:a16="http://schemas.microsoft.com/office/drawing/2014/main" xmlns="" id="{03DD0F83-BECE-445A-9B07-87C7057F3972}"/>
              </a:ext>
            </a:extLst>
          </p:cNvPr>
          <p:cNvSpPr txBox="1"/>
          <p:nvPr/>
        </p:nvSpPr>
        <p:spPr>
          <a:xfrm>
            <a:off x="4404161" y="5280213"/>
            <a:ext cx="877247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Đặt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phân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cặp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trái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D500CC7-C70B-4E50-A6CC-2180E7B4E230}"/>
              </a:ext>
            </a:extLst>
          </p:cNvPr>
          <p:cNvSpPr txBox="1"/>
          <p:nvPr/>
        </p:nvSpPr>
        <p:spPr>
          <a:xfrm>
            <a:off x="6480361" y="396393"/>
            <a:ext cx="3960440" cy="939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5" b="1" kern="0" dirty="0">
                <a:solidFill>
                  <a:srgbClr val="FF00FF"/>
                </a:solidFill>
                <a:latin typeface="Times New Roman" panose="02020603050405020304" pitchFamily="18" charset="0"/>
                <a:ea typeface="Arial Unicode MS" panose="020B0604020202020204"/>
                <a:cs typeface="Times New Roman" panose="02020603050405020304" pitchFamily="18" charset="0"/>
              </a:rPr>
              <a:t>MỤC TIÊU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7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098" y="2632164"/>
            <a:ext cx="14285190" cy="5306003"/>
          </a:xfr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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    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nhường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3098" y="2245840"/>
            <a:ext cx="1072058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5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 nào là từ trái nghĩa?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720" y="5362543"/>
            <a:ext cx="1579298" cy="8925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2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442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69886" y="6322070"/>
            <a:ext cx="1579298" cy="8639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2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endParaRPr lang="en-US" sz="4421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6807" y="1160126"/>
            <a:ext cx="1072058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5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5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5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5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5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76376" y="3723025"/>
            <a:ext cx="13249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1, 2, 3, 4, 5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43, 44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700512" y="598819"/>
            <a:ext cx="10742385" cy="8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974" b="1" i="1" dirty="0" err="1">
                <a:solidFill>
                  <a:srgbClr val="003300"/>
                </a:solidFill>
              </a:rPr>
              <a:t>Thứ</a:t>
            </a:r>
            <a:r>
              <a:rPr lang="en-US" altLang="en-US" sz="4974" b="1" i="1" dirty="0">
                <a:solidFill>
                  <a:srgbClr val="003300"/>
                </a:solidFill>
              </a:rPr>
              <a:t> </a:t>
            </a:r>
            <a:r>
              <a:rPr lang="en-US" altLang="en-US" sz="4974" b="1" i="1" dirty="0" err="1" smtClean="0">
                <a:solidFill>
                  <a:srgbClr val="003300"/>
                </a:solidFill>
              </a:rPr>
              <a:t>Năm</a:t>
            </a:r>
            <a:r>
              <a:rPr lang="en-US" altLang="en-US" sz="4974" b="1" i="1" dirty="0" smtClean="0">
                <a:solidFill>
                  <a:srgbClr val="003300"/>
                </a:solidFill>
              </a:rPr>
              <a:t>, </a:t>
            </a:r>
            <a:r>
              <a:rPr lang="en-US" altLang="en-US" sz="4974" b="1" i="1" dirty="0" err="1">
                <a:solidFill>
                  <a:srgbClr val="003300"/>
                </a:solidFill>
              </a:rPr>
              <a:t>ngày</a:t>
            </a:r>
            <a:r>
              <a:rPr lang="en-US" altLang="en-US" sz="4974" b="1" i="1" dirty="0">
                <a:solidFill>
                  <a:srgbClr val="003300"/>
                </a:solidFill>
              </a:rPr>
              <a:t> </a:t>
            </a:r>
            <a:r>
              <a:rPr lang="en-US" altLang="en-US" sz="4974" b="1" i="1" dirty="0" smtClean="0">
                <a:solidFill>
                  <a:srgbClr val="003300"/>
                </a:solidFill>
              </a:rPr>
              <a:t>14 </a:t>
            </a:r>
            <a:r>
              <a:rPr lang="en-US" altLang="en-US" sz="4974" b="1" i="1" dirty="0" err="1">
                <a:solidFill>
                  <a:srgbClr val="003300"/>
                </a:solidFill>
              </a:rPr>
              <a:t>tháng</a:t>
            </a:r>
            <a:r>
              <a:rPr lang="en-US" altLang="en-US" sz="4974" b="1" i="1" dirty="0">
                <a:solidFill>
                  <a:srgbClr val="003300"/>
                </a:solidFill>
              </a:rPr>
              <a:t> 10 </a:t>
            </a:r>
            <a:r>
              <a:rPr lang="en-US" altLang="en-US" sz="4974" b="1" i="1" dirty="0" err="1">
                <a:solidFill>
                  <a:srgbClr val="003300"/>
                </a:solidFill>
              </a:rPr>
              <a:t>năm</a:t>
            </a:r>
            <a:r>
              <a:rPr lang="en-US" altLang="en-US" sz="4974" b="1" i="1" dirty="0">
                <a:solidFill>
                  <a:srgbClr val="003300"/>
                </a:solidFill>
              </a:rPr>
              <a:t> 2021</a:t>
            </a: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5756981" y="1489367"/>
            <a:ext cx="4948467" cy="6492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869" b="1" kern="10" dirty="0" err="1">
                <a:ln w="15875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Palatino Linotype" panose="02040502050505030304" pitchFamily="18" charset="0"/>
              </a:rPr>
              <a:t>Luyện</a:t>
            </a:r>
            <a:r>
              <a:rPr lang="en-US" sz="3869" b="1" kern="10" dirty="0">
                <a:ln w="15875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3869" b="1" kern="10" dirty="0" err="1">
                <a:ln w="15875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Palatino Linotype" panose="02040502050505030304" pitchFamily="18" charset="0"/>
              </a:rPr>
              <a:t>từ</a:t>
            </a:r>
            <a:r>
              <a:rPr lang="en-US" sz="3869" b="1" kern="10" dirty="0">
                <a:ln w="15875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3869" b="1" kern="10" dirty="0" err="1">
                <a:ln w="15875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Palatino Linotype" panose="02040502050505030304" pitchFamily="18" charset="0"/>
              </a:rPr>
              <a:t>và</a:t>
            </a:r>
            <a:r>
              <a:rPr lang="en-US" sz="3869" b="1" kern="10" dirty="0">
                <a:ln w="15875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3869" b="1" kern="10" dirty="0" err="1">
                <a:ln w="15875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Palatino Linotype" panose="02040502050505030304" pitchFamily="18" charset="0"/>
              </a:rPr>
              <a:t>câu</a:t>
            </a:r>
            <a:endParaRPr lang="en-US" sz="3869" b="1" kern="10" dirty="0">
              <a:ln w="15875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3564608" y="2157831"/>
            <a:ext cx="10283944" cy="111293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6632" b="1" dirty="0" err="1" smtClean="0">
                <a:solidFill>
                  <a:srgbClr val="FF0000"/>
                </a:solidFill>
              </a:rPr>
              <a:t>Luyện</a:t>
            </a:r>
            <a:r>
              <a:rPr lang="en-US" altLang="en-US" sz="6632" b="1" dirty="0" smtClean="0">
                <a:solidFill>
                  <a:srgbClr val="FF0000"/>
                </a:solidFill>
              </a:rPr>
              <a:t> </a:t>
            </a:r>
            <a:r>
              <a:rPr lang="en-US" altLang="en-US" sz="6632" b="1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sz="6632" b="1" dirty="0" smtClean="0">
                <a:solidFill>
                  <a:srgbClr val="FF0000"/>
                </a:solidFill>
              </a:rPr>
              <a:t> </a:t>
            </a:r>
            <a:r>
              <a:rPr lang="en-US" altLang="en-US" sz="6632" b="1" dirty="0" err="1" smtClean="0">
                <a:solidFill>
                  <a:srgbClr val="FF0000"/>
                </a:solidFill>
              </a:rPr>
              <a:t>từ</a:t>
            </a:r>
            <a:r>
              <a:rPr lang="en-US" altLang="en-US" sz="6632" b="1" dirty="0" smtClean="0">
                <a:solidFill>
                  <a:srgbClr val="FF0000"/>
                </a:solidFill>
              </a:rPr>
              <a:t> </a:t>
            </a:r>
            <a:r>
              <a:rPr lang="en-US" altLang="en-US" sz="6632" b="1" dirty="0" err="1">
                <a:solidFill>
                  <a:srgbClr val="FF0000"/>
                </a:solidFill>
              </a:rPr>
              <a:t>trái</a:t>
            </a:r>
            <a:r>
              <a:rPr lang="en-US" altLang="en-US" sz="6632" b="1" dirty="0">
                <a:solidFill>
                  <a:srgbClr val="FF0000"/>
                </a:solidFill>
              </a:rPr>
              <a:t> </a:t>
            </a:r>
            <a:r>
              <a:rPr lang="en-US" altLang="en-US" sz="6632" b="1" dirty="0" err="1">
                <a:solidFill>
                  <a:srgbClr val="FF0000"/>
                </a:solidFill>
              </a:rPr>
              <a:t>nghĩa</a:t>
            </a:r>
            <a:endParaRPr lang="en-US" altLang="en-US" sz="6632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612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4101" descr="13">
            <a:extLst>
              <a:ext uri="{FF2B5EF4-FFF2-40B4-BE49-F238E27FC236}">
                <a16:creationId xmlns:a16="http://schemas.microsoft.com/office/drawing/2014/main" xmlns="" id="{B8043543-73C3-47D8-BFA9-63BA73483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360" y="-1238770"/>
            <a:ext cx="15625736" cy="1071455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48244" y="2073220"/>
            <a:ext cx="11291911" cy="128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386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GB" altLang="en-US" sz="386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GB" altLang="en-US" sz="386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869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altLang="en-US" sz="386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869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386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869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altLang="en-US" sz="386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869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GB" altLang="en-US" sz="386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869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GB" altLang="en-US" sz="386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869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GB" altLang="en-US" sz="386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869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386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altLang="en-US" sz="386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GB" altLang="en-US" sz="3869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386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869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altLang="en-US" sz="386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869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altLang="en-US" sz="386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869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altLang="en-US" sz="386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869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GB" altLang="en-US" sz="386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869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altLang="en-US" sz="386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869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altLang="en-US" sz="386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altLang="en-US" sz="386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18021" y="3245479"/>
            <a:ext cx="11291911" cy="444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3869" b="1" i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	b. Ba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	c.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	d.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en-US" sz="386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218343" y="4041433"/>
            <a:ext cx="3979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747485" y="4023603"/>
            <a:ext cx="1293427" cy="178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270548" y="4911428"/>
            <a:ext cx="770364" cy="254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218343" y="4936883"/>
            <a:ext cx="1293427" cy="178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130249" y="5855771"/>
            <a:ext cx="11243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22894" y="5855771"/>
            <a:ext cx="1293427" cy="380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693400" y="6826126"/>
            <a:ext cx="89544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531373" y="6769050"/>
            <a:ext cx="667365" cy="178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4818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1749" descr="1-19">
            <a:extLst>
              <a:ext uri="{FF2B5EF4-FFF2-40B4-BE49-F238E27FC236}">
                <a16:creationId xmlns:a16="http://schemas.microsoft.com/office/drawing/2014/main" xmlns="" id="{4974417A-2BC5-44C9-8EF8-66D3F750E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510805"/>
            <a:ext cx="15695613" cy="86416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172" y="2016072"/>
            <a:ext cx="12998616" cy="69489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710677" indent="-710677">
              <a:buAutoNum type="alphaLcParenR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 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b)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    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đánh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giặc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.</a:t>
            </a:r>
          </a:p>
          <a:p>
            <a:pPr marL="710677" indent="-710677">
              <a:buAutoNum type="alphaLcParenR"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     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đoàn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lòng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.</a:t>
            </a:r>
          </a:p>
          <a:p>
            <a:pPr marL="710677" indent="-710677">
              <a:buAutoNum type="alphaLcParenR"/>
            </a:pP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Xa-xa-cô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chết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nhưng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ảnh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</a:p>
          <a:p>
            <a:pPr marL="710677" indent="-710677">
              <a:buFont typeface="Webdings"/>
              <a:buChar char="c"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mãi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kí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ức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loài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nhắc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nhở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thảm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họa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chiến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hủy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diệt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21592" y="3772169"/>
            <a:ext cx="1263438" cy="7370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21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421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4888" y="4636826"/>
            <a:ext cx="1052865" cy="7370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21" b="1" dirty="0" err="1">
                <a:latin typeface="Times New Roman" pitchFamily="18" charset="0"/>
                <a:cs typeface="Times New Roman" pitchFamily="18" charset="0"/>
              </a:rPr>
              <a:t>già</a:t>
            </a:r>
            <a:endParaRPr lang="en-US" sz="4421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2785" y="5474463"/>
            <a:ext cx="1474011" cy="7370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21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145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0544" y="7186166"/>
            <a:ext cx="1579298" cy="772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21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42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图片 31752" descr="1-21">
            <a:extLst>
              <a:ext uri="{FF2B5EF4-FFF2-40B4-BE49-F238E27FC236}">
                <a16:creationId xmlns:a16="http://schemas.microsoft.com/office/drawing/2014/main" xmlns="" id="{1945D1A4-A6BB-4C90-8BA4-C7830F674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5135" y="2299375"/>
            <a:ext cx="4724400" cy="441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31748" descr="1-18">
            <a:extLst>
              <a:ext uri="{FF2B5EF4-FFF2-40B4-BE49-F238E27FC236}">
                <a16:creationId xmlns:a16="http://schemas.microsoft.com/office/drawing/2014/main" xmlns="" id="{5C048EE1-8FE6-4CC8-81C6-5F407D3BC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3" y="131763"/>
            <a:ext cx="3497269" cy="95027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31749" descr="1-19">
            <a:extLst>
              <a:ext uri="{FF2B5EF4-FFF2-40B4-BE49-F238E27FC236}">
                <a16:creationId xmlns:a16="http://schemas.microsoft.com/office/drawing/2014/main" xmlns="" id="{EC24B992-25C0-4001-8A82-D6E6D4A24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" y="1425526"/>
            <a:ext cx="16417329" cy="66247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8384" y="2505646"/>
            <a:ext cx="15049672" cy="5727149"/>
          </a:xfrm>
        </p:spPr>
        <p:txBody>
          <a:bodyPr/>
          <a:lstStyle/>
          <a:p>
            <a:pPr>
              <a:buNone/>
            </a:pPr>
            <a:r>
              <a:rPr lang="en-US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10677" indent="-710677">
              <a:buAutoNum type="alphaLcParenR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  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.</a:t>
            </a:r>
          </a:p>
          <a:p>
            <a:pPr marL="710677" indent="-710677">
              <a:buAutoNum type="alphaLcParenR"/>
            </a:pP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Áo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rách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khéo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vá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hơn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lành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        may. </a:t>
            </a:r>
          </a:p>
          <a:p>
            <a:pPr marL="710677" indent="-710677">
              <a:buAutoNum type="alphaLcParenR"/>
            </a:pP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        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dậy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ebdings"/>
              </a:rPr>
              <a:t>sớm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ebdings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1431" y="3577116"/>
            <a:ext cx="1158152" cy="7370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21" b="1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4421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66389" y="4428707"/>
            <a:ext cx="1579298" cy="8422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21" b="1" dirty="0" err="1">
                <a:latin typeface="Times New Roman" pitchFamily="18" charset="0"/>
                <a:cs typeface="Times New Roman" pitchFamily="18" charset="0"/>
              </a:rPr>
              <a:t>vụng</a:t>
            </a:r>
            <a:endParaRPr lang="en-US" sz="4421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4648" y="5441048"/>
            <a:ext cx="1789871" cy="7370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21" b="1" dirty="0" err="1">
                <a:latin typeface="Times New Roman" pitchFamily="18" charset="0"/>
                <a:cs typeface="Times New Roman" pitchFamily="18" charset="0"/>
              </a:rPr>
              <a:t>khuya</a:t>
            </a:r>
            <a:endParaRPr lang="en-US" sz="4421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图片 31748" descr="1-18">
            <a:extLst>
              <a:ext uri="{FF2B5EF4-FFF2-40B4-BE49-F238E27FC236}">
                <a16:creationId xmlns:a16="http://schemas.microsoft.com/office/drawing/2014/main" xmlns="" id="{AFED1786-CC30-4FE9-9CB9-10F67B6E0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131763"/>
            <a:ext cx="4394200" cy="95027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8917" descr="1-31">
            <a:extLst>
              <a:ext uri="{FF2B5EF4-FFF2-40B4-BE49-F238E27FC236}">
                <a16:creationId xmlns:a16="http://schemas.microsoft.com/office/drawing/2014/main" xmlns="" id="{E32ED921-75A4-44FC-95BD-80F8BBA8B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04" y="-374674"/>
            <a:ext cx="15265696" cy="103691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552" y="1713558"/>
            <a:ext cx="11370945" cy="793816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710677" indent="-710677">
              <a:buAutoNum type="alphaLcParenR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dáng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710677" indent="-710677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: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thấp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710677" indent="-710677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10677" indent="-710677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: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10677" indent="-710677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10677" indent="-710677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: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710677" indent="-710677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10677" indent="-710677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: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图片 38916" descr="1-30">
            <a:extLst>
              <a:ext uri="{FF2B5EF4-FFF2-40B4-BE49-F238E27FC236}">
                <a16:creationId xmlns:a16="http://schemas.microsoft.com/office/drawing/2014/main" xmlns="" id="{DEE258A2-F68B-4DFD-96E0-6A8559EDE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6039" y="2798686"/>
            <a:ext cx="4687887" cy="7467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4036" descr="1-31">
            <a:extLst>
              <a:ext uri="{FF2B5EF4-FFF2-40B4-BE49-F238E27FC236}">
                <a16:creationId xmlns:a16="http://schemas.microsoft.com/office/drawing/2014/main" xmlns="" id="{4D13828E-B995-4A7B-9200-71E9E8ECF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1896" y="-950738"/>
            <a:ext cx="18434048" cy="110172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Text Box 3">
            <a:extLst>
              <a:ext uri="{FF2B5EF4-FFF2-40B4-BE49-F238E27FC236}">
                <a16:creationId xmlns:a16="http://schemas.microsoft.com/office/drawing/2014/main" xmlns="" id="{DE2B0DF4-3173-4F89-8342-F9DD23055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5964" y="3685030"/>
            <a:ext cx="10528653" cy="77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endParaRPr lang="en-US" altLang="en-US" sz="4421" b="1"/>
          </a:p>
        </p:txBody>
      </p:sp>
      <p:sp>
        <p:nvSpPr>
          <p:cNvPr id="131077" name="Text Box 5">
            <a:extLst>
              <a:ext uri="{FF2B5EF4-FFF2-40B4-BE49-F238E27FC236}">
                <a16:creationId xmlns:a16="http://schemas.microsoft.com/office/drawing/2014/main" xmlns="" id="{C913AFBC-3A5B-49D8-919C-09B4B7C47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817" y="421147"/>
            <a:ext cx="4527321" cy="468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316" b="1" u="sng" dirty="0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316" b="1" u="sng" dirty="0" err="1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316" b="1" u="sng" dirty="0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16" b="1" u="sng" dirty="0" err="1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316" b="1" u="sng" dirty="0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16" b="1" u="sng" dirty="0" err="1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endParaRPr lang="en-US" altLang="en-US" sz="3316" b="1" u="sng" dirty="0">
              <a:solidFill>
                <a:srgbClr val="FF23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altLang="en-US" sz="331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lùn</a:t>
            </a:r>
            <a:endParaRPr lang="en-US" altLang="en-US" sz="331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-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altLang="en-US" sz="331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to-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altLang="en-US" sz="331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endParaRPr lang="en-US" altLang="en-US" sz="331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mập-ốm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kềnh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tẹo</a:t>
            </a:r>
            <a:endParaRPr lang="en-US" altLang="en-US" sz="331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múp-gầy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tong</a:t>
            </a:r>
          </a:p>
        </p:txBody>
      </p:sp>
      <p:sp>
        <p:nvSpPr>
          <p:cNvPr id="131079" name="Text Box 7">
            <a:extLst>
              <a:ext uri="{FF2B5EF4-FFF2-40B4-BE49-F238E27FC236}">
                <a16:creationId xmlns:a16="http://schemas.microsoft.com/office/drawing/2014/main" xmlns="" id="{DC063786-4B46-4F35-A70C-424E1D2B0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1436" y="315860"/>
            <a:ext cx="3895602" cy="315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316" b="1" u="sng" dirty="0" err="1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b.Tả</a:t>
            </a:r>
            <a:r>
              <a:rPr lang="en-US" altLang="en-US" sz="3316" b="1" u="sng" dirty="0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16" b="1" u="sng" dirty="0" err="1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316" b="1" u="sng" dirty="0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16" b="1" u="sng" dirty="0" err="1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3316" b="1" u="sng" dirty="0">
              <a:solidFill>
                <a:srgbClr val="FF23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altLang="en-US" sz="331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endParaRPr lang="en-US" altLang="en-US" sz="331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endParaRPr lang="en-US" altLang="en-US" sz="331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ra</a:t>
            </a: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altLang="en-US" sz="331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080" name="Text Box 8">
            <a:extLst>
              <a:ext uri="{FF2B5EF4-FFF2-40B4-BE49-F238E27FC236}">
                <a16:creationId xmlns:a16="http://schemas.microsoft.com/office/drawing/2014/main" xmlns="" id="{B6AF7DE3-5A6C-4572-8A32-98E05B354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531" y="4948467"/>
            <a:ext cx="5159040" cy="417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316" b="1" i="1" dirty="0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316" b="1" u="sng" dirty="0" err="1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316" b="1" u="sng" dirty="0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16" b="1" u="sng" dirty="0" err="1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3316" b="1" u="sng" dirty="0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16" b="1" u="sng" dirty="0" err="1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altLang="en-US" sz="3316" b="1" u="sng" dirty="0">
              <a:solidFill>
                <a:srgbClr val="FF23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altLang="en-US" sz="331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endParaRPr lang="en-US" altLang="en-US" sz="331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lang="en-US" altLang="en-US" sz="331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endParaRPr lang="en-US" altLang="en-US" sz="331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altLang="en-US" sz="331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altLang="en-US" sz="331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sung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endParaRPr lang="en-US" altLang="en-US" sz="331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082" name="Text Box 10">
            <a:extLst>
              <a:ext uri="{FF2B5EF4-FFF2-40B4-BE49-F238E27FC236}">
                <a16:creationId xmlns:a16="http://schemas.microsoft.com/office/drawing/2014/main" xmlns="" id="{010C2C67-98CB-400A-A16D-BBB81DEB4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6150" y="3369170"/>
            <a:ext cx="5159040" cy="570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316" b="1" u="sng" dirty="0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316" b="1" u="sng" dirty="0" err="1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316" b="1" u="sng" dirty="0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16" b="1" u="sng" dirty="0" err="1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316" b="1" u="sng" dirty="0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16" b="1" u="sng" dirty="0" err="1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altLang="en-US" sz="3316" b="1" u="sng" dirty="0">
              <a:solidFill>
                <a:srgbClr val="FF23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endParaRPr lang="en-US" altLang="en-US" sz="331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endParaRPr lang="en-US" altLang="en-US" sz="331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endParaRPr lang="en-US" altLang="en-US" sz="331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endParaRPr lang="en-US" altLang="en-US" sz="331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endParaRPr lang="en-US" altLang="en-US" sz="331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hèn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331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</a:t>
            </a:r>
            <a:endParaRPr lang="en-US" altLang="en-US" sz="331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endParaRPr lang="en-US" altLang="en-US" sz="331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hèn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endParaRPr lang="en-US" altLang="en-US" sz="331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altLang="en-US" sz="33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endParaRPr lang="en-US" altLang="en-US" sz="331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41994" descr="1-37">
            <a:extLst>
              <a:ext uri="{FF2B5EF4-FFF2-40B4-BE49-F238E27FC236}">
                <a16:creationId xmlns:a16="http://schemas.microsoft.com/office/drawing/2014/main" xmlns="" id="{BC26D207-F7BF-44CA-97BD-7CB18628B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1809" y="-220430"/>
            <a:ext cx="5608637" cy="627856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>
    <p:plus/>
    <p:sndAc>
      <p:stSnd>
        <p:snd r:embed="rId3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/>
      <p:bldP spid="131079" grpId="0"/>
      <p:bldP spid="131080" grpId="0"/>
      <p:bldP spid="13108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12|7|3.5|13.8|1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12|7|3.5|13.8|1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6.6|43.9|13.5|12|1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5.8|23.2|20.7|2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6|23.4|2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24|15.3|22.4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572</Words>
  <Application>Microsoft Office PowerPoint</Application>
  <PresentationFormat>Custom</PresentationFormat>
  <Paragraphs>102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Windows User</cp:lastModifiedBy>
  <cp:revision>69</cp:revision>
  <dcterms:created xsi:type="dcterms:W3CDTF">2015-09-14T06:10:05Z</dcterms:created>
  <dcterms:modified xsi:type="dcterms:W3CDTF">2021-10-13T12:43:05Z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